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80" r:id="rId3"/>
    <p:sldId id="281" r:id="rId4"/>
    <p:sldId id="294" r:id="rId5"/>
    <p:sldId id="293" r:id="rId6"/>
    <p:sldId id="283" r:id="rId7"/>
    <p:sldId id="308" r:id="rId9"/>
    <p:sldId id="318" r:id="rId10"/>
    <p:sldId id="319" r:id="rId11"/>
    <p:sldId id="309" r:id="rId12"/>
    <p:sldId id="310" r:id="rId13"/>
    <p:sldId id="320" r:id="rId14"/>
    <p:sldId id="321" r:id="rId15"/>
    <p:sldId id="322" r:id="rId16"/>
    <p:sldId id="323" r:id="rId17"/>
    <p:sldId id="311" r:id="rId18"/>
    <p:sldId id="312" r:id="rId19"/>
    <p:sldId id="316" r:id="rId20"/>
    <p:sldId id="317" r:id="rId21"/>
    <p:sldId id="313" r:id="rId22"/>
    <p:sldId id="314" r:id="rId23"/>
    <p:sldId id="315" r:id="rId24"/>
    <p:sldId id="324" r:id="rId25"/>
    <p:sldId id="325" r:id="rId26"/>
  </p:sldIdLst>
  <p:sldSz cx="9144000" cy="6858000" type="screen4x3"/>
  <p:notesSz cx="9144000" cy="6858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11" autoAdjust="0"/>
    <p:restoredTop sz="94676"/>
  </p:normalViewPr>
  <p:slideViewPr>
    <p:cSldViewPr showGuides="1">
      <p:cViewPr varScale="1">
        <p:scale>
          <a:sx n="109" d="100"/>
          <a:sy n="109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96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A179D-6650-45A3-BBBE-9AD1EEDC2A4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544C-813C-4A2C-9AFD-26EFDCC732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5.xml"/><Relationship Id="rId7" Type="http://schemas.openxmlformats.org/officeDocument/2006/relationships/image" Target="../media/image2.png"/><Relationship Id="rId6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14.xml"/><Relationship Id="rId3" Type="http://schemas.openxmlformats.org/officeDocument/2006/relationships/image" Target="../media/image4.png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9144000" cy="7454900"/>
            <a:chOff x="0" y="0"/>
            <a:chExt cx="19200" cy="11740"/>
          </a:xfrm>
        </p:grpSpPr>
        <p:grpSp>
          <p:nvGrpSpPr>
            <p:cNvPr id="6" name="组合 5"/>
            <p:cNvGrpSpPr/>
            <p:nvPr userDrawn="1">
              <p:custDataLst>
                <p:tags r:id="rId3"/>
              </p:custDataLst>
            </p:nvPr>
          </p:nvGrpSpPr>
          <p:grpSpPr>
            <a:xfrm>
              <a:off x="0" y="0"/>
              <a:ext cx="19200" cy="3223"/>
              <a:chOff x="0" y="0"/>
              <a:chExt cx="12192000" cy="2046605"/>
            </a:xfrm>
          </p:grpSpPr>
          <p:pic>
            <p:nvPicPr>
              <p:cNvPr id="7" name="图片 6"/>
              <p:cNvPicPr>
                <a:picLocks noChangeAspect="1"/>
              </p:cNvPicPr>
              <p:nvPr userDrawn="1"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12192000" cy="2046605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 userDrawn="1">
                <p:custDataLst>
                  <p:tags r:id="rId6"/>
                </p:custDataLst>
              </p:nvPr>
            </p:nvPicPr>
            <p:blipFill rotWithShape="1">
              <a:blip r:embed="rId7"/>
              <a:srcRect/>
              <a:stretch>
                <a:fillRect/>
              </a:stretch>
            </p:blipFill>
            <p:spPr>
              <a:xfrm>
                <a:off x="0" y="10686"/>
                <a:ext cx="12192000" cy="1704978"/>
              </a:xfrm>
              <a:prstGeom prst="rect">
                <a:avLst/>
              </a:prstGeom>
            </p:spPr>
          </p:pic>
        </p:grpSp>
        <p:pic>
          <p:nvPicPr>
            <p:cNvPr id="8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9728"/>
              <a:ext cx="19200" cy="2012"/>
            </a:xfrm>
            <a:prstGeom prst="rect">
              <a:avLst/>
            </a:prstGeom>
          </p:spPr>
        </p:pic>
      </p:grp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10"/>
            </p:custDataLst>
          </p:nvPr>
        </p:nvSpPr>
        <p:spPr>
          <a:xfrm>
            <a:off x="322307" y="6349833"/>
            <a:ext cx="2700000" cy="316800"/>
          </a:xfrm>
        </p:spPr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11"/>
            </p:custDataLst>
          </p:nvPr>
        </p:nvSpPr>
        <p:spPr>
          <a:xfrm>
            <a:off x="2592000" y="6349833"/>
            <a:ext cx="3960000" cy="316800"/>
          </a:xfrm>
        </p:spPr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12"/>
            </p:custDataLst>
          </p:nvPr>
        </p:nvSpPr>
        <p:spPr>
          <a:xfrm>
            <a:off x="6120450" y="6349833"/>
            <a:ext cx="2700000" cy="316800"/>
          </a:xfrm>
        </p:spPr>
        <p:txBody>
          <a:bodyPr/>
          <a:lstStyle>
            <a:lvl1pPr>
              <a:defRPr u="none" strike="noStrike" kern="1200" cap="none" spc="0" normalizeH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3"/>
            </p:custDataLst>
          </p:nvPr>
        </p:nvSpPr>
        <p:spPr>
          <a:xfrm>
            <a:off x="1662589" y="3565366"/>
            <a:ext cx="5819299" cy="368618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500" u="none" strike="noStrike" kern="1200" cap="none" spc="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14"/>
            </p:custDataLst>
          </p:nvPr>
        </p:nvSpPr>
        <p:spPr>
          <a:xfrm>
            <a:off x="1662351" y="2435916"/>
            <a:ext cx="5819299" cy="863220"/>
          </a:xfrm>
        </p:spPr>
        <p:txBody>
          <a:bodyPr lIns="90000" tIns="46800" rIns="90000" bIns="46800" anchor="b" anchorCtr="0">
            <a:noAutofit/>
          </a:bodyPr>
          <a:lstStyle>
            <a:lvl1pPr algn="ctr">
              <a:defRPr sz="4500" spc="600" baseline="0">
                <a:solidFill>
                  <a:schemeClr val="accent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15"/>
            </p:custDataLst>
          </p:nvPr>
        </p:nvSpPr>
        <p:spPr>
          <a:xfrm>
            <a:off x="3383279" y="4550187"/>
            <a:ext cx="1037320" cy="356045"/>
          </a:xfrm>
          <a:solidFill>
            <a:schemeClr val="accent1"/>
          </a:solidFill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u="none" strike="noStrike" kern="1200" cap="none" spc="0" normalizeH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14" name="文本占位符 13"/>
          <p:cNvSpPr>
            <a:spLocks noGrp="1"/>
          </p:cNvSpPr>
          <p:nvPr userDrawn="1">
            <p:ph type="body" sz="quarter" idx="14" hasCustomPrompt="1"/>
            <p:custDataLst>
              <p:tags r:id="rId16"/>
            </p:custDataLst>
          </p:nvPr>
        </p:nvSpPr>
        <p:spPr>
          <a:xfrm>
            <a:off x="4572000" y="4550187"/>
            <a:ext cx="1037319" cy="356045"/>
          </a:xfrm>
          <a:ln>
            <a:solidFill>
              <a:schemeClr val="accent1"/>
            </a:solidFill>
          </a:ln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u="none" strike="noStrike" kern="1200" cap="none" spc="0" normalizeH="0">
                <a:ln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36830" y="6194426"/>
            <a:ext cx="9144000" cy="1315202"/>
          </a:xfrm>
          <a:prstGeom prst="rect">
            <a:avLst/>
          </a:prstGeom>
        </p:spPr>
      </p:pic>
      <p:sp>
        <p:nvSpPr>
          <p:cNvPr id="7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51520" y="115271"/>
            <a:ext cx="5819299" cy="57642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l">
              <a:buNone/>
              <a:def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申请硕博连读（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2412" y="1189673"/>
            <a:ext cx="8139178" cy="331473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502412" y="1571631"/>
            <a:ext cx="8139178" cy="40416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59807" y="5619625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3087000" y="5619625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6457950" y="5619625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8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image" Target="../media/image4.png"/><Relationship Id="rId2" Type="http://schemas.openxmlformats.org/officeDocument/2006/relationships/tags" Target="../tags/tag50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4.png"/><Relationship Id="rId2" Type="http://schemas.openxmlformats.org/officeDocument/2006/relationships/tags" Target="../tags/tag54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image" Target="../media/image4.png"/><Relationship Id="rId2" Type="http://schemas.openxmlformats.org/officeDocument/2006/relationships/tags" Target="../tags/tag58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image" Target="../media/image4.png"/><Relationship Id="rId2" Type="http://schemas.openxmlformats.org/officeDocument/2006/relationships/tags" Target="../tags/tag6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4.png"/><Relationship Id="rId2" Type="http://schemas.openxmlformats.org/officeDocument/2006/relationships/tags" Target="../tags/tag66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image" Target="../media/image4.png"/><Relationship Id="rId2" Type="http://schemas.openxmlformats.org/officeDocument/2006/relationships/tags" Target="../tags/tag73.xml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image" Target="../media/image4.png"/><Relationship Id="rId2" Type="http://schemas.openxmlformats.org/officeDocument/2006/relationships/tags" Target="../tags/tag77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tags" Target="../tags/tag29.xml"/><Relationship Id="rId2" Type="http://schemas.openxmlformats.org/officeDocument/2006/relationships/image" Target="../media/image5.png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33.xml"/><Relationship Id="rId6" Type="http://schemas.openxmlformats.org/officeDocument/2006/relationships/image" Target="../media/image8.png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image" Target="../media/image4.png"/><Relationship Id="rId2" Type="http://schemas.openxmlformats.org/officeDocument/2006/relationships/tags" Target="../tags/tag30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301750" y="4984750"/>
            <a:ext cx="6400800" cy="95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sz="2400" dirty="0">
                <a:solidFill>
                  <a:schemeClr val="tx1"/>
                </a:solidFill>
              </a:rPr>
              <a:t>研究生院学术学位培养工作办公室</a:t>
            </a:r>
            <a:endParaRPr lang="zh-CN" sz="2400" dirty="0">
              <a:solidFill>
                <a:schemeClr val="tx1"/>
              </a:solidFill>
            </a:endParaRPr>
          </a:p>
          <a:p>
            <a:r>
              <a:rPr lang="en-US" altLang="zh-CN" sz="2400" dirty="0">
                <a:solidFill>
                  <a:schemeClr val="tx1"/>
                </a:solidFill>
              </a:rPr>
              <a:t>2025-10-28</a:t>
            </a:r>
            <a:endParaRPr lang="en-US" altLang="zh-CN" sz="2400" dirty="0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63195" y="1616710"/>
            <a:ext cx="8829675" cy="282702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-285750" algn="ctr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4800" b="1" dirty="0">
                <a:solidFill>
                  <a:schemeClr val="accent1">
                    <a:lumMod val="50000"/>
                  </a:schemeClr>
                </a:solidFill>
              </a:rPr>
              <a:t>研究生院信息管理系统用户手册</a:t>
            </a:r>
            <a:endParaRPr lang="zh-CN" altLang="en-US" sz="4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-285750" algn="ctr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4800" b="1" dirty="0">
                <a:solidFill>
                  <a:schemeClr val="accent2">
                    <a:lumMod val="75000"/>
                  </a:schemeClr>
                </a:solidFill>
              </a:rPr>
              <a:t>论文进展报告工作流程</a:t>
            </a:r>
            <a:endParaRPr lang="zh-CN" altLang="en-US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5"/>
            <a:ext cx="8363490" cy="424708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在论文进展报告审核页面，点击通过、驳回按钮完成审核操作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点击驳回按钮时，需要填写导师审核备注信息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2120" y="4803202"/>
            <a:ext cx="1224136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779911" y="3146456"/>
            <a:ext cx="4963403" cy="642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6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在论文进展报告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论文进展报告审核菜单下显示论文进展报告审核页面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在论文进展报告审核页面，点击花脸稿审核按钮弹窗显示花脸稿审核页面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花脸稿审核（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0685" y="2753910"/>
            <a:ext cx="1224136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956376" y="1916832"/>
            <a:ext cx="741219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6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在花脸稿及终稿审核页面，点击通过、驳回按钮完成审核操作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点击驳回按钮时，需要填写导师审核备注信息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花脸稿审核（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2120" y="4803202"/>
            <a:ext cx="1224136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39553" y="2777181"/>
            <a:ext cx="936104" cy="2197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7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在主管院长审核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论文进展报告菜单下显示主管院长审核数据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点击审核按钮，弹窗显示主管院长审核信息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主管院长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主管院长审核（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28385" y="1916832"/>
            <a:ext cx="576064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00685" y="4221088"/>
            <a:ext cx="936104" cy="2197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7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在主管院长审核页面，点击通过、驳回按钮完成审核操作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点击驳回按钮时，需要填写导师审核备注信息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主管院长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主管院长审核（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2120" y="4803202"/>
            <a:ext cx="1224136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39553" y="2777181"/>
            <a:ext cx="936104" cy="2197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545" y="836716"/>
            <a:ext cx="8296910" cy="416141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2354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在申请答辩秘书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组织论文进展报告中菜单下显示组织论文进展报告列表页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注意：学生、教师、研究生秘书、主管院长均可以进行组织论文进展报告答辩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组织论文进展报告答辩（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962" y="836717"/>
            <a:ext cx="8446075" cy="423623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98127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在组织论文进展报告答辩页面需要填写组织信息、添加报告学生名单和审查小组人员名单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点击申请审核按钮完成组织，需要研究生秘书审核通过后正式生效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组织论文进展报告答辩（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97835" y="1628800"/>
            <a:ext cx="50405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97835" y="2276872"/>
            <a:ext cx="50405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37594" y="4725145"/>
            <a:ext cx="1296144" cy="347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545" y="836717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23545" y="5283862"/>
            <a:ext cx="8296910" cy="1169474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在答辩秘书结果录入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论文进展报告结果录入菜单下显示论文进展报告结果录入列表页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点击结果录入按钮，弹窗显示结果录入页面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注意：只能看到自己作为答辩秘书组织答辩的学生数据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论文进展报告结果录入（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28384" y="1916832"/>
            <a:ext cx="64807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83568" y="4509120"/>
            <a:ext cx="720080" cy="1995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545" y="835157"/>
            <a:ext cx="8296910" cy="42132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23545" y="5283862"/>
            <a:ext cx="8296910" cy="893419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在结果录入信息菜单栏，录入响应的信息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点击确定按钮完成结果录入操作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论文进展报告结果录入（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79911" y="3290473"/>
            <a:ext cx="4940543" cy="9542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52120" y="4737355"/>
            <a:ext cx="1152128" cy="3110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962" y="836718"/>
            <a:ext cx="8446075" cy="423623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98127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在研究生秘书审核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组织论文进展报告审核菜单下显示列表数据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点击审核按钮，进行审核操作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点击重置审核按钮，可以重置已审核的组织论文进展报告，</a:t>
            </a:r>
            <a:r>
              <a:rPr kumimoji="1" lang="en-US" altLang="zh-CN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PS</a:t>
            </a:r>
            <a:r>
              <a:rPr kumimoji="1" lang="zh-CN" altLang="en-US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：只有组内的所有学生都是待结果录入的状态才可重置</a:t>
            </a:r>
            <a:endParaRPr kumimoji="1" lang="en-US" altLang="zh-CN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组织论文进展报告审核（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3846" y="2348880"/>
            <a:ext cx="88523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197835" y="1989845"/>
            <a:ext cx="50405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37594" y="4725145"/>
            <a:ext cx="1296144" cy="347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11505" y="2606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论文进展报告工作总则</a:t>
            </a:r>
            <a:endParaRPr kumimoji="1" lang="zh-CN" altLang="en-US" b="1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67544" y="1556792"/>
          <a:ext cx="8064896" cy="4716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833"/>
                <a:gridCol w="2659169"/>
                <a:gridCol w="3096505"/>
                <a:gridCol w="1777389"/>
              </a:tblGrid>
              <a:tr h="471109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角色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操作事项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代为操作角色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471109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学生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申报论文进展报告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</a:tr>
              <a:tr h="471109"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导师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论文审核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研究生秘书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638901"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会议秘书（学生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教师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研究生秘书）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组织答辩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</a:tr>
              <a:tr h="612068"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研究生秘书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组织答辩审核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</a:tr>
              <a:tr h="638901"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会议秘书（学生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教师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研究生秘书）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结果录入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</a:tr>
              <a:tr h="471109"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学生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确认结果，申报花脸稿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</a:tr>
              <a:tr h="471109"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导师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花脸稿审核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研究生秘书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471109"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主管院长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最终审核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研究生秘书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966" y="836719"/>
            <a:ext cx="8326072" cy="4176045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98127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在审核页面可以查看组织信息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点击通过或驳回按钮完成审核操作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组织论文进展报告审核（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3849" y="2348880"/>
            <a:ext cx="88523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157597" y="4653136"/>
            <a:ext cx="1296144" cy="347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20"/>
            <a:ext cx="8296910" cy="4161418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在组织论文进展报告点击组织编号进入到组织详情页面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审核页面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点击组织编号可进入到组织详情页面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组织论文进展报告审核详情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6" y="836720"/>
            <a:ext cx="8296910" cy="421327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1475656" y="2708921"/>
            <a:ext cx="7221940" cy="3816424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在异常情况处理</a:t>
            </a:r>
            <a:r>
              <a:rPr kumimoji="1" lang="en-US" altLang="zh-CN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论文进展报告菜单下进入到论文进展报告页面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研究生秘书可以点击代导师审核、代主管院长审核按钮代替角色操作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研究生秘书可进行回退操作包括：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点击重置论文审核（待组织论文进展报告状态下操作），状态变更为：待论文审核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点击重置结果录入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（待申报花脸稿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状态下操作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），状态变更为：待结果录入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点击重置结果录入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（待申报花脸稿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状态下操作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），状态变更为：待结果录入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点击重置申报花脸稿（待花脸稿审核状态下操作），状态变更为：待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申报花脸稿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点击重置花脸稿审核（待主管院长审核状态下操作），状态变更为：待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花脸稿审核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点击重置主管院长审核（已完成状态下操作），状态变更为：待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主管院长审核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论文进展报告异常管理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75656" y="1484784"/>
            <a:ext cx="453650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00685" y="3212976"/>
            <a:ext cx="1002963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825" y="836721"/>
            <a:ext cx="8296910" cy="421327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点击论文进展编号可进入到论文进展报告详情页面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角色：学生、导师、主管院长、研究生秘书均可以进入到论文进展报告详情页面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研究生秘书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学生论文进展报告详情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11505" y="2606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论文进展报告整体流程</a:t>
            </a:r>
            <a:endParaRPr kumimoji="1" lang="zh-CN" altLang="en-US" b="1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8604447" y="1275468"/>
            <a:ext cx="0" cy="495098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7465208" y="6226449"/>
            <a:ext cx="113924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7465208" y="1285953"/>
            <a:ext cx="0" cy="4940496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6325965" y="1285953"/>
            <a:ext cx="0" cy="4940496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>
            <a:off x="5186723" y="1247525"/>
            <a:ext cx="0" cy="4940496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1768997" y="1237040"/>
            <a:ext cx="0" cy="493292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2924640" y="1237040"/>
            <a:ext cx="0" cy="493292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629754" y="1247525"/>
            <a:ext cx="0" cy="49224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48716" y="1237040"/>
            <a:ext cx="38103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29754" y="6169960"/>
            <a:ext cx="1139243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789860" y="1243257"/>
            <a:ext cx="113181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4587654" y="1672666"/>
            <a:ext cx="1080000" cy="6199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答辩结果录入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587654" y="2258679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线上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线下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书面评议下组织答辩后可进行“结果录入”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结果录入需要录入：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开题报告委员会提出的问题与建议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审查结论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583132" y="5287616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操作人：会议秘书</a:t>
            </a:r>
            <a:endParaRPr lang="zh-CN" altLang="en-US" sz="1000" dirty="0"/>
          </a:p>
        </p:txBody>
      </p:sp>
      <p:cxnSp>
        <p:nvCxnSpPr>
          <p:cNvPr id="20" name="直接箭头连接符 19"/>
          <p:cNvCxnSpPr/>
          <p:nvPr/>
        </p:nvCxnSpPr>
        <p:spPr>
          <a:xfrm flipV="1">
            <a:off x="4047481" y="1237040"/>
            <a:ext cx="0" cy="493292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908239" y="6188021"/>
            <a:ext cx="1147872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4056111" y="1237040"/>
            <a:ext cx="113181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6315439" y="1285953"/>
            <a:ext cx="113181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51849" y="1667430"/>
            <a:ext cx="1080000" cy="6199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论文进展报告申报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4833" y="2287369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学生在“开题报告申报”菜单下有待申报开题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申报项目包括：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论文附件    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进展报告附件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1849" y="5316220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操作人：学生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6629" y="1618382"/>
            <a:ext cx="279269" cy="278857"/>
            <a:chOff x="48079" y="1618382"/>
            <a:chExt cx="335301" cy="278857"/>
          </a:xfrm>
        </p:grpSpPr>
        <p:sp>
          <p:nvSpPr>
            <p:cNvPr id="29" name="直角三角形 28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①</a:t>
              </a:r>
              <a:endParaRPr lang="zh-CN" altLang="en-US" sz="900" dirty="0"/>
            </a:p>
          </p:txBody>
        </p:sp>
      </p:grpSp>
      <p:sp>
        <p:nvSpPr>
          <p:cNvPr id="39" name="矩形 38"/>
          <p:cNvSpPr/>
          <p:nvPr/>
        </p:nvSpPr>
        <p:spPr>
          <a:xfrm>
            <a:off x="1199509" y="1667430"/>
            <a:ext cx="1080000" cy="6199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论文审核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199508" y="2287369"/>
            <a:ext cx="1080000" cy="3111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导师在“开题报告审核”列表页面可以看到所属学生申报开题报告信息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针对“待论文审核”审核状态进行审核操作，审核可以进行“通过”和“驳回”操作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驳回后学生可以修改后重新提交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altLang="zh-CN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zh-CN" altLang="en-US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1201405" y="5316220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操作人：导师</a:t>
            </a:r>
            <a:endParaRPr lang="zh-CN" altLang="en-US" sz="1000" dirty="0"/>
          </a:p>
        </p:txBody>
      </p:sp>
      <p:grpSp>
        <p:nvGrpSpPr>
          <p:cNvPr id="36" name="组合 35"/>
          <p:cNvGrpSpPr/>
          <p:nvPr/>
        </p:nvGrpSpPr>
        <p:grpSpPr>
          <a:xfrm>
            <a:off x="1143495" y="1620763"/>
            <a:ext cx="279269" cy="276476"/>
            <a:chOff x="48079" y="1620763"/>
            <a:chExt cx="335301" cy="276476"/>
          </a:xfrm>
        </p:grpSpPr>
        <p:sp>
          <p:nvSpPr>
            <p:cNvPr id="37" name="直角三角形 36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②</a:t>
              </a:r>
              <a:endParaRPr lang="zh-CN" altLang="en-US" sz="900" dirty="0"/>
            </a:p>
          </p:txBody>
        </p:sp>
      </p:grpSp>
      <p:sp>
        <p:nvSpPr>
          <p:cNvPr id="47" name="矩形 46"/>
          <p:cNvSpPr/>
          <p:nvPr/>
        </p:nvSpPr>
        <p:spPr>
          <a:xfrm>
            <a:off x="2345368" y="1672666"/>
            <a:ext cx="1080000" cy="6199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组织答辩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345368" y="2260491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导师审核通过后的“论文进展报告”状态变更“待论文进展报告”</a:t>
            </a:r>
            <a:endParaRPr lang="en-US" altLang="zh-CN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组织论文进展报告信息填写完成后，学生和导师均可见</a:t>
            </a:r>
            <a:endParaRPr lang="en-US" altLang="zh-CN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学生、教师、研究生秘书均可以组织开题答辩</a:t>
            </a:r>
            <a:endParaRPr lang="en-US" altLang="zh-CN" sz="9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345367" y="5287616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/>
              <a:t>操作人：会议秘书</a:t>
            </a:r>
            <a:endParaRPr lang="zh-CN" altLang="en-US" sz="900" dirty="0"/>
          </a:p>
        </p:txBody>
      </p:sp>
      <p:grpSp>
        <p:nvGrpSpPr>
          <p:cNvPr id="44" name="组合 43"/>
          <p:cNvGrpSpPr/>
          <p:nvPr/>
        </p:nvGrpSpPr>
        <p:grpSpPr>
          <a:xfrm>
            <a:off x="2289260" y="1627289"/>
            <a:ext cx="279269" cy="278857"/>
            <a:chOff x="48079" y="1618382"/>
            <a:chExt cx="335301" cy="278857"/>
          </a:xfrm>
        </p:grpSpPr>
        <p:sp>
          <p:nvSpPr>
            <p:cNvPr id="45" name="直角三角形 44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③</a:t>
              </a:r>
              <a:endParaRPr lang="zh-CN" altLang="en-US" sz="900" dirty="0"/>
            </a:p>
          </p:txBody>
        </p:sp>
      </p:grpSp>
      <p:sp>
        <p:nvSpPr>
          <p:cNvPr id="55" name="矩形 54"/>
          <p:cNvSpPr/>
          <p:nvPr/>
        </p:nvSpPr>
        <p:spPr>
          <a:xfrm>
            <a:off x="3493382" y="1672666"/>
            <a:ext cx="1080000" cy="61994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组织答辩审核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3493382" y="2258679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论文进展报告答辩组创建后需要“研究生秘书进行审核”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审核通过后的状态变更为“待结果录入”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审核驳回后，会议秘书可重新编辑再次申请审核</a:t>
            </a:r>
            <a:endParaRPr lang="en-US" altLang="zh-CN" sz="9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3492251" y="5287616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操作人：研究生秘书</a:t>
            </a:r>
            <a:endParaRPr lang="zh-CN" altLang="en-US" sz="1000" dirty="0"/>
          </a:p>
        </p:txBody>
      </p:sp>
      <p:grpSp>
        <p:nvGrpSpPr>
          <p:cNvPr id="52" name="组合 51"/>
          <p:cNvGrpSpPr/>
          <p:nvPr/>
        </p:nvGrpSpPr>
        <p:grpSpPr>
          <a:xfrm>
            <a:off x="3437378" y="1626077"/>
            <a:ext cx="279269" cy="276476"/>
            <a:chOff x="48079" y="1620763"/>
            <a:chExt cx="335301" cy="276476"/>
          </a:xfrm>
        </p:grpSpPr>
        <p:sp>
          <p:nvSpPr>
            <p:cNvPr id="53" name="直角三角形 52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④</a:t>
              </a:r>
              <a:endParaRPr lang="zh-CN" altLang="en-US" sz="900" dirty="0"/>
            </a:p>
          </p:txBody>
        </p:sp>
      </p:grpSp>
      <p:sp>
        <p:nvSpPr>
          <p:cNvPr id="59" name="直角三角形 58"/>
          <p:cNvSpPr/>
          <p:nvPr/>
        </p:nvSpPr>
        <p:spPr>
          <a:xfrm rot="5400000">
            <a:off x="4587546" y="1685068"/>
            <a:ext cx="225452" cy="216792"/>
          </a:xfrm>
          <a:prstGeom prst="rtTriangl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文本框 59"/>
          <p:cNvSpPr txBox="1"/>
          <p:nvPr/>
        </p:nvSpPr>
        <p:spPr>
          <a:xfrm>
            <a:off x="4529399" y="1627334"/>
            <a:ext cx="21922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⑤</a:t>
            </a:r>
            <a:endParaRPr lang="zh-CN" altLang="en-US" sz="900" dirty="0"/>
          </a:p>
        </p:txBody>
      </p:sp>
      <p:sp>
        <p:nvSpPr>
          <p:cNvPr id="66" name="矩形 65"/>
          <p:cNvSpPr/>
          <p:nvPr/>
        </p:nvSpPr>
        <p:spPr>
          <a:xfrm>
            <a:off x="8025518" y="1667428"/>
            <a:ext cx="1080000" cy="6199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主管院长审核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028504" y="2287367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导师审核通过后，主管院长进行审核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主管院长审核通过后，本次论文进展报告报告流程结束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1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院长驳回后，需要学生重新申报花脸稿</a:t>
            </a:r>
            <a:endParaRPr lang="en-US" altLang="zh-CN" sz="10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8025518" y="5316218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操作人：主管院长</a:t>
            </a:r>
            <a:endParaRPr lang="zh-CN" altLang="en-US" sz="1000" dirty="0"/>
          </a:p>
        </p:txBody>
      </p:sp>
      <p:grpSp>
        <p:nvGrpSpPr>
          <p:cNvPr id="63" name="组合 62"/>
          <p:cNvGrpSpPr/>
          <p:nvPr/>
        </p:nvGrpSpPr>
        <p:grpSpPr>
          <a:xfrm>
            <a:off x="7969087" y="1621022"/>
            <a:ext cx="279269" cy="276476"/>
            <a:chOff x="48079" y="1620763"/>
            <a:chExt cx="335301" cy="276476"/>
          </a:xfrm>
        </p:grpSpPr>
        <p:sp>
          <p:nvSpPr>
            <p:cNvPr id="64" name="直角三角形 63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⑧</a:t>
              </a:r>
              <a:endParaRPr lang="zh-CN" altLang="en-US" sz="900" dirty="0"/>
            </a:p>
          </p:txBody>
        </p:sp>
      </p:grpSp>
      <p:sp>
        <p:nvSpPr>
          <p:cNvPr id="74" name="矩形 73"/>
          <p:cNvSpPr/>
          <p:nvPr/>
        </p:nvSpPr>
        <p:spPr>
          <a:xfrm>
            <a:off x="5729894" y="1667430"/>
            <a:ext cx="1080000" cy="6199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填报花脸稿和论文终稿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5732880" y="2287369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学生在“论文进展报告申报”菜单下有待申报花脸稿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提报材料包括：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花脸稿（附件）；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论文稿（附件）；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论文进展报告审批表（附件）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论文进展报告修改说明（文本）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针对结果不正确，学生可以进行驳回操作</a:t>
            </a:r>
            <a:endParaRPr lang="en-US" altLang="zh-CN" sz="9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5729894" y="5316220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操作人：学生</a:t>
            </a:r>
            <a:endParaRPr lang="zh-CN" altLang="en-US" sz="1000" dirty="0"/>
          </a:p>
        </p:txBody>
      </p:sp>
      <p:grpSp>
        <p:nvGrpSpPr>
          <p:cNvPr id="71" name="组合 70"/>
          <p:cNvGrpSpPr/>
          <p:nvPr/>
        </p:nvGrpSpPr>
        <p:grpSpPr>
          <a:xfrm>
            <a:off x="5677406" y="1620146"/>
            <a:ext cx="279269" cy="276476"/>
            <a:chOff x="48079" y="1620763"/>
            <a:chExt cx="335301" cy="276476"/>
          </a:xfrm>
        </p:grpSpPr>
        <p:sp>
          <p:nvSpPr>
            <p:cNvPr id="72" name="直角三角形 71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⑥</a:t>
              </a:r>
              <a:endParaRPr lang="zh-CN" altLang="en-US" sz="900" dirty="0"/>
            </a:p>
          </p:txBody>
        </p:sp>
      </p:grpSp>
      <p:sp>
        <p:nvSpPr>
          <p:cNvPr id="82" name="矩形 81"/>
          <p:cNvSpPr/>
          <p:nvPr/>
        </p:nvSpPr>
        <p:spPr>
          <a:xfrm>
            <a:off x="6877439" y="1667432"/>
            <a:ext cx="1080000" cy="6199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花脸稿审核</a:t>
            </a:r>
            <a:endParaRPr lang="zh-CN" altLang="en-US" sz="1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6880425" y="2287371"/>
            <a:ext cx="1080000" cy="3111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导师需要审核学生提交的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花脸稿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论文终稿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论文进展报告审批表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论文进展报告修改说明</a:t>
            </a: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审核通过后，状态变更为待院长审核</a:t>
            </a:r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en-US" altLang="zh-CN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r>
              <a: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审核驳回后，学生可以重新编辑后再次提交申请审核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6877439" y="5316222"/>
            <a:ext cx="1080000" cy="4319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/>
              <a:t>操作人：导师</a:t>
            </a:r>
            <a:endParaRPr lang="zh-CN" altLang="en-US" sz="1000" dirty="0"/>
          </a:p>
        </p:txBody>
      </p:sp>
      <p:grpSp>
        <p:nvGrpSpPr>
          <p:cNvPr id="79" name="组合 78"/>
          <p:cNvGrpSpPr/>
          <p:nvPr/>
        </p:nvGrpSpPr>
        <p:grpSpPr>
          <a:xfrm>
            <a:off x="6821541" y="1617542"/>
            <a:ext cx="279269" cy="278857"/>
            <a:chOff x="48079" y="1618382"/>
            <a:chExt cx="335301" cy="278857"/>
          </a:xfrm>
        </p:grpSpPr>
        <p:sp>
          <p:nvSpPr>
            <p:cNvPr id="80" name="直角三角形 79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⑦</a:t>
              </a:r>
              <a:endParaRPr lang="zh-CN" altLang="en-US" sz="900" dirty="0"/>
            </a:p>
          </p:txBody>
        </p:sp>
      </p:grpSp>
      <p:cxnSp>
        <p:nvCxnSpPr>
          <p:cNvPr id="85" name="直接连接符 84"/>
          <p:cNvCxnSpPr/>
          <p:nvPr/>
        </p:nvCxnSpPr>
        <p:spPr>
          <a:xfrm>
            <a:off x="5198421" y="6194426"/>
            <a:ext cx="113181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2095" y="2277110"/>
            <a:ext cx="4150995" cy="3818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20370" y="11652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系统登录</a:t>
            </a:r>
            <a:endParaRPr kumimoji="1" lang="en-US" altLang="zh-CN" b="1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2237740"/>
            <a:ext cx="4506595" cy="39122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9705" y="1333500"/>
            <a:ext cx="87147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登录研究生院主页，进入研究生管理系统</a:t>
            </a:r>
            <a:r>
              <a:rPr lang="en-US" altLang="zh-CN" sz="2400" b="1" dirty="0"/>
              <a:t>——</a:t>
            </a:r>
            <a:r>
              <a:rPr lang="zh-CN" altLang="en-US" sz="2400" b="1" dirty="0"/>
              <a:t>培养环节模块https://yjsy.nenu.edu.cn/</a:t>
            </a:r>
            <a:endParaRPr lang="zh-CN" altLang="en-US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2"/>
            <a:ext cx="8286115" cy="420779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177281"/>
            <a:ext cx="9144000" cy="1315202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4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学生点击论文进展报告申报菜单进入到论文进展报告申报列表页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点击申报按钮弹窗显示申报页面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申报论文进展报告（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33" y="836712"/>
            <a:ext cx="8302327" cy="421602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75657" y="1265807"/>
            <a:ext cx="504055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825" y="836713"/>
            <a:ext cx="8317770" cy="4223867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在论文进展报告申报页面，学生需要上传论文附件和进展报告附件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点击确定按钮完成论文进展报告申报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申报论文进展报告（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07904" y="1641164"/>
            <a:ext cx="720080" cy="3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095243" y="2996952"/>
            <a:ext cx="6023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825" y="836713"/>
            <a:ext cx="8317770" cy="4223867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学生点击论文进展报告申报菜单进入到论文进展报告申报列表页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申报花脸稿按钮弹窗显示申报花脸稿页面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申报花脸稿（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1560" y="2348881"/>
            <a:ext cx="72008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668344" y="170080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825" y="836712"/>
            <a:ext cx="8317770" cy="4223867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 lnSpcReduction="200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在申报花脸稿页面需要确认结果录入信息，如果正确则可以直接上传花脸稿及论文附件信息，如果结果录入信息不正确可点击驳回按钮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点击申请审核按钮完成花脸稿申报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申报花脸稿（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1560" y="2348881"/>
            <a:ext cx="72008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668344" y="170080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779912" y="3212976"/>
            <a:ext cx="4752528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364088" y="4738462"/>
            <a:ext cx="1728192" cy="3221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685" y="836714"/>
            <a:ext cx="8363490" cy="4247084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00685" y="5283862"/>
            <a:ext cx="8296910" cy="96901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在论文进展报告申报页面，学生需要上传论文附件和进展报告附件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点击确定按钮完成论文进展报告申报</a:t>
            </a:r>
            <a:endParaRPr kumimoji="1" lang="en-US" altLang="zh-CN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1520" y="115271"/>
            <a:ext cx="8229600" cy="576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</a:t>
            </a:r>
            <a:r>
              <a:rPr kumimoji="1" lang="zh-CN" altLang="en-US" sz="28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]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论文进展报告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论文审核（</a:t>
            </a:r>
            <a:r>
              <a:rPr kumimoji="1" lang="en-US" altLang="zh-CN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1" lang="zh-CN" altLang="en-US" sz="28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1" lang="zh-CN" altLang="en-US" sz="28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3568" y="4581128"/>
            <a:ext cx="720080" cy="2338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668344" y="1916832"/>
            <a:ext cx="50405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0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60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UNIT_SHOW_EDIT_AREA_INDICATION" val="0"/>
  <p:tag name="KSO_WM_TAG_VERSION" val="1.0"/>
  <p:tag name="KSO_WM_BEAUTIFY_FLAG" val="#wm#"/>
  <p:tag name="KSO_WM_TEMPLATE_CATEGORY" val="custom"/>
  <p:tag name="KSO_WM_TEMPLATE_INDEX" val="20202601"/>
  <p:tag name="KSO_WM_TEMPLATE_THUMBS_INDEX" val="1、4、7、8、9、10、11、13、14、15"/>
</p:tagLst>
</file>

<file path=ppt/tags/tag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ISCONTENTSTITLE" val="0"/>
  <p:tag name="KSO_WM_UNIT_PRESET_TEXT" val="汇报人姓名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02601_1*f*1"/>
  <p:tag name="KSO_WM_TEMPLATE_CATEGORY" val="custom"/>
  <p:tag name="KSO_WM_TEMPLATE_INDEX" val="20202601"/>
  <p:tag name="KSO_WM_UNIT_LAYERLEVEL" val="1"/>
  <p:tag name="KSO_WM_TAG_VERSION" val="1.0"/>
  <p:tag name="KSO_WM_BEAUTIFY_FLAG" val="#wm#"/>
  <p:tag name="KSO_WM_UNIT_SUBTYPE" val="b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23.xml><?xml version="1.0" encoding="utf-8"?>
<p:tagLst xmlns:p="http://schemas.openxmlformats.org/presentationml/2006/main">
  <p:tag name="KSO_WM_SLIDE_ID" val="custom20202601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2601"/>
  <p:tag name="KSO_WM_SLIDE_LAYOUT" val="a_b_f"/>
  <p:tag name="KSO_WM_SLIDE_LAYOUT_CNT" val="1_1_2"/>
  <p:tag name="KSO_WM_TEMPLATE_THUMBS_INDEX" val="1、4、7、8、9、10、11、13、14、15"/>
  <p:tag name="KSO_WM_TEMPLATE_MASTER_THUMB_INDEX" val="12"/>
</p:tagLst>
</file>

<file path=ppt/tags/tag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31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34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37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3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4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47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51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55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59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1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63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67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7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2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74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6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UNIT_INDEX" val="1"/>
</p:tagLst>
</file>

<file path=ppt/tags/tag78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81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3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84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6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87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2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93.xml><?xml version="1.0" encoding="utf-8"?>
<p:tagLst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96.xml><?xml version="1.0" encoding="utf-8"?>
<p:tagLst xmlns:p="http://schemas.openxmlformats.org/presentationml/2006/main">
  <p:tag name="COMMONDATA" val="eyJoZGlkIjoiNTU1NGI0YjQ0YzhjMzkxMmRkMmEyMTFmZTQ1NTMzNTAifQ=="/>
</p:tagLst>
</file>

<file path=ppt/theme/theme1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9F3FA"/>
      </a:dk2>
      <a:lt2>
        <a:srgbClr val="FFFFFF"/>
      </a:lt2>
      <a:accent1>
        <a:srgbClr val="4472C4"/>
      </a:accent1>
      <a:accent2>
        <a:srgbClr val="2A8DD4"/>
      </a:accent2>
      <a:accent3>
        <a:srgbClr val="2FA1CF"/>
      </a:accent3>
      <a:accent4>
        <a:srgbClr val="33B2B2"/>
      </a:accent4>
      <a:accent5>
        <a:srgbClr val="35BD81"/>
      </a:accent5>
      <a:accent6>
        <a:srgbClr val="59C54F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2558</Words>
  <Application>WPS 演示</Application>
  <PresentationFormat>全屏显示(4:3)</PresentationFormat>
  <Paragraphs>285</Paragraphs>
  <Slides>23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汉仪旗黑-85S</vt:lpstr>
      <vt:lpstr>黑体</vt:lpstr>
      <vt:lpstr>Wingdings</vt:lpstr>
      <vt:lpstr>Arial Unicode MS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研究生院信息管理系统 用户手册——学籍科</dc:title>
  <dc:creator>h</dc:creator>
  <cp:lastModifiedBy>骏谚</cp:lastModifiedBy>
  <cp:revision>230</cp:revision>
  <dcterms:created xsi:type="dcterms:W3CDTF">2019-10-24T02:05:00Z</dcterms:created>
  <dcterms:modified xsi:type="dcterms:W3CDTF">2025-11-11T03:11:37Z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665FA2DE98FA41E18A2BAAA5026607D9_12</vt:lpwstr>
  </property>
  <property fmtid="{D5CDD505-2E9C-101B-9397-08002B2CF9AE}" pid="3" name="KSOProductBuildVer">
    <vt:lpwstr>2052-12.1.0.22529</vt:lpwstr>
  </property>
</Properties>
</file>