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黄石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04"/>
        <p:guide pos="379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commentAuthors" Target="commentAuthors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616A3-0E17-41B1-B8CF-BAFDC2C65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1920" y="-2671921"/>
            <a:ext cx="6857999" cy="1220183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294968" y="-5714"/>
            <a:ext cx="11897032" cy="84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660400" y="733757"/>
            <a:ext cx="11531600" cy="1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643538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梯形 11"/>
          <p:cNvSpPr/>
          <p:nvPr userDrawn="1"/>
        </p:nvSpPr>
        <p:spPr>
          <a:xfrm>
            <a:off x="9938313" y="6441093"/>
            <a:ext cx="1981200" cy="416877"/>
          </a:xfrm>
          <a:prstGeom prst="trapezoid">
            <a:avLst>
              <a:gd name="adj" fmla="val 80965"/>
            </a:avLst>
          </a:prstGeom>
          <a:solidFill>
            <a:schemeClr val="accent3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10210800" y="6435380"/>
            <a:ext cx="1981200" cy="422606"/>
          </a:xfrm>
          <a:prstGeom prst="trapezoid">
            <a:avLst>
              <a:gd name="adj" fmla="val 8096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11201400" y="6435380"/>
            <a:ext cx="990600" cy="4180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sz="quarter" idx="13"/>
          </p:nvPr>
        </p:nvSpPr>
        <p:spPr>
          <a:xfrm>
            <a:off x="3124200" y="184150"/>
            <a:ext cx="6591300" cy="639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0" y="0"/>
            <a:ext cx="3039603" cy="857687"/>
            <a:chOff x="0" y="0"/>
            <a:chExt cx="3039603" cy="857687"/>
          </a:xfrm>
        </p:grpSpPr>
        <p:sp>
          <p:nvSpPr>
            <p:cNvPr id="18" name="任意多边形: 形状 17"/>
            <p:cNvSpPr/>
            <p:nvPr/>
          </p:nvSpPr>
          <p:spPr>
            <a:xfrm>
              <a:off x="0" y="0"/>
              <a:ext cx="3039603" cy="857686"/>
            </a:xfrm>
            <a:custGeom>
              <a:avLst/>
              <a:gdLst>
                <a:gd name="connsiteX0" fmla="*/ 0 w 3039603"/>
                <a:gd name="connsiteY0" fmla="*/ 0 h 857686"/>
                <a:gd name="connsiteX1" fmla="*/ 3039603 w 3039603"/>
                <a:gd name="connsiteY1" fmla="*/ 0 h 857686"/>
                <a:gd name="connsiteX2" fmla="*/ 2969382 w 3039603"/>
                <a:gd name="connsiteY2" fmla="*/ 58345 h 857686"/>
                <a:gd name="connsiteX3" fmla="*/ 533750 w 3039603"/>
                <a:gd name="connsiteY3" fmla="*/ 857686 h 857686"/>
                <a:gd name="connsiteX4" fmla="*/ 142252 w 3039603"/>
                <a:gd name="connsiteY4" fmla="*/ 839613 h 857686"/>
                <a:gd name="connsiteX5" fmla="*/ 0 w 3039603"/>
                <a:gd name="connsiteY5" fmla="*/ 823088 h 8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603" h="857686">
                  <a:moveTo>
                    <a:pt x="0" y="0"/>
                  </a:moveTo>
                  <a:lnTo>
                    <a:pt x="3039603" y="0"/>
                  </a:lnTo>
                  <a:lnTo>
                    <a:pt x="2969382" y="58345"/>
                  </a:lnTo>
                  <a:cubicBezTo>
                    <a:pt x="2307496" y="557710"/>
                    <a:pt x="1458943" y="857686"/>
                    <a:pt x="533750" y="857686"/>
                  </a:cubicBezTo>
                  <a:cubicBezTo>
                    <a:pt x="401580" y="857686"/>
                    <a:pt x="270974" y="851564"/>
                    <a:pt x="142252" y="839613"/>
                  </a:cubicBezTo>
                  <a:lnTo>
                    <a:pt x="0" y="82308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0" y="0"/>
              <a:ext cx="2669512" cy="857687"/>
            </a:xfrm>
            <a:custGeom>
              <a:avLst/>
              <a:gdLst>
                <a:gd name="connsiteX0" fmla="*/ 0 w 2669512"/>
                <a:gd name="connsiteY0" fmla="*/ 0 h 857687"/>
                <a:gd name="connsiteX1" fmla="*/ 2669512 w 2669512"/>
                <a:gd name="connsiteY1" fmla="*/ 0 h 857687"/>
                <a:gd name="connsiteX2" fmla="*/ 2599546 w 2669512"/>
                <a:gd name="connsiteY2" fmla="*/ 65973 h 857687"/>
                <a:gd name="connsiteX3" fmla="*/ 473817 w 2669512"/>
                <a:gd name="connsiteY3" fmla="*/ 857687 h 857687"/>
                <a:gd name="connsiteX4" fmla="*/ 132132 w 2669512"/>
                <a:gd name="connsiteY4" fmla="*/ 839787 h 857687"/>
                <a:gd name="connsiteX5" fmla="*/ 0 w 2669512"/>
                <a:gd name="connsiteY5" fmla="*/ 822368 h 85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9512" h="857687">
                  <a:moveTo>
                    <a:pt x="0" y="0"/>
                  </a:moveTo>
                  <a:lnTo>
                    <a:pt x="2669512" y="0"/>
                  </a:lnTo>
                  <a:lnTo>
                    <a:pt x="2599546" y="65973"/>
                  </a:lnTo>
                  <a:cubicBezTo>
                    <a:pt x="2021876" y="560574"/>
                    <a:pt x="1281291" y="857687"/>
                    <a:pt x="473817" y="857687"/>
                  </a:cubicBezTo>
                  <a:cubicBezTo>
                    <a:pt x="358464" y="857687"/>
                    <a:pt x="244476" y="851624"/>
                    <a:pt x="132132" y="839787"/>
                  </a:cubicBezTo>
                  <a:lnTo>
                    <a:pt x="0" y="8223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75" y="177391"/>
              <a:ext cx="1777232" cy="36512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灯片编号占位符 81"/>
          <p:cNvSpPr txBox="1"/>
          <p:nvPr/>
        </p:nvSpPr>
        <p:spPr>
          <a:xfrm>
            <a:off x="-6350" y="6551613"/>
            <a:ext cx="442913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1AEF31B-DC52-4B27-8090-6BE12F3DF098}" type="slidenum">
              <a:rPr lang="zh-CN" altLang="en-US" sz="1100" smtClean="0">
                <a:solidFill>
                  <a:schemeClr val="bg2">
                    <a:lumMod val="75000"/>
                  </a:schemeClr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</a:fld>
            <a:endParaRPr lang="zh-CN" altLang="en-US" sz="1100" dirty="0">
              <a:solidFill>
                <a:schemeClr val="bg2">
                  <a:lumMod val="75000"/>
                </a:schemeClr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29385" y="219670"/>
            <a:ext cx="323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研究生预答辩流程指引说明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cxnSp>
        <p:nvCxnSpPr>
          <p:cNvPr id="154" name="直接箭头连接符 153"/>
          <p:cNvCxnSpPr/>
          <p:nvPr/>
        </p:nvCxnSpPr>
        <p:spPr>
          <a:xfrm flipV="1">
            <a:off x="10713720" y="5203190"/>
            <a:ext cx="5715" cy="62992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9370044" y="1297383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V="1">
            <a:off x="8026294" y="1297383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>
            <a:off x="6682544" y="1258955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flipV="1">
            <a:off x="2651294" y="124847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>
            <a:off x="3995044" y="1248470"/>
            <a:ext cx="0" cy="4584921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/>
        </p:nvCxnSpPr>
        <p:spPr>
          <a:xfrm>
            <a:off x="1307544" y="1258955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V="1">
            <a:off x="635" y="1248410"/>
            <a:ext cx="1306830" cy="17145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2652648" y="1254687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/>
          <p:nvPr/>
        </p:nvGrpSpPr>
        <p:grpSpPr>
          <a:xfrm>
            <a:off x="746490" y="1678860"/>
            <a:ext cx="1124360" cy="3524329"/>
            <a:chOff x="436563" y="1930440"/>
            <a:chExt cx="1725038" cy="2979005"/>
          </a:xfrm>
        </p:grpSpPr>
        <p:sp>
          <p:nvSpPr>
            <p:cNvPr id="61" name="矩形 60"/>
            <p:cNvSpPr/>
            <p:nvPr/>
          </p:nvSpPr>
          <p:spPr>
            <a:xfrm>
              <a:off x="436563" y="1930440"/>
              <a:ext cx="1721581" cy="52401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预答辩申报论文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442006" y="2454456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学生在“预答辩论文申报”菜单下有待申报预答辩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申报项目包括：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论文题目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    </a:t>
              </a: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论文附件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436563" y="4544319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olidFill>
                    <a:schemeClr val="bg1"/>
                  </a:solidFill>
                </a:rPr>
                <a:t>操作人：学生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2093370" y="1678860"/>
            <a:ext cx="1122107" cy="3524329"/>
            <a:chOff x="2843374" y="1930440"/>
            <a:chExt cx="1721582" cy="2979005"/>
          </a:xfrm>
        </p:grpSpPr>
        <p:sp>
          <p:nvSpPr>
            <p:cNvPr id="72" name="矩形 71"/>
            <p:cNvSpPr/>
            <p:nvPr/>
          </p:nvSpPr>
          <p:spPr>
            <a:xfrm>
              <a:off x="2843375" y="1930440"/>
              <a:ext cx="1721581" cy="5240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论文初审</a:t>
              </a:r>
              <a:endParaRPr lang="en-US" alt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2843374" y="2454455"/>
              <a:ext cx="1721581" cy="20884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导师在“预答辩论文审核”列表页面可以看到所属学生申报预答辩信息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针对“待导师审核”审核状态进行审核操作，审核可以进行“通过”和“驳回”操作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如果预答辩申报被驳回，学生可以修改后重新提交</a:t>
              </a:r>
              <a:endPara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zh-CN" alt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2846831" y="4544319"/>
              <a:ext cx="1709220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操作人：导师</a:t>
              </a:r>
              <a:endParaRPr lang="zh-CN" altLang="en-US" sz="1000" dirty="0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3437997" y="1684096"/>
            <a:ext cx="1124793" cy="3490489"/>
            <a:chOff x="5250185" y="1930440"/>
            <a:chExt cx="1725702" cy="2950401"/>
          </a:xfrm>
        </p:grpSpPr>
        <p:sp>
          <p:nvSpPr>
            <p:cNvPr id="76" name="矩形 75"/>
            <p:cNvSpPr/>
            <p:nvPr/>
          </p:nvSpPr>
          <p:spPr>
            <a:xfrm>
              <a:off x="5250187" y="1930440"/>
              <a:ext cx="1721581" cy="52401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组织预答辩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5250186" y="2427311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导师审核通过后的“预答辩”状态变更“待组织预答辩”</a:t>
              </a: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学院指定的预答辩秘书在系统中填写组织预答辩信息完成后，学生和导师均可见</a:t>
              </a:r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1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教工和研究生均可以组织预答辩</a:t>
              </a:r>
              <a:endParaRPr lang="en-US" altLang="zh-CN" sz="1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5250185" y="4515715"/>
              <a:ext cx="1725702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SzTx/>
                <a:buFontTx/>
              </a:pPr>
              <a:r>
                <a:rPr lang="zh-CN" altLang="en-US" sz="1000" dirty="0"/>
                <a:t>操作人：预答辩秘书</a:t>
              </a:r>
              <a:endParaRPr lang="zh-CN" altLang="en-US" sz="1000" dirty="0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6131278" y="1684096"/>
            <a:ext cx="1127481" cy="3490489"/>
            <a:chOff x="10055564" y="1930440"/>
            <a:chExt cx="1729826" cy="2950401"/>
          </a:xfrm>
        </p:grpSpPr>
        <p:sp>
          <p:nvSpPr>
            <p:cNvPr id="80" name="矩形 79"/>
            <p:cNvSpPr/>
            <p:nvPr/>
          </p:nvSpPr>
          <p:spPr>
            <a:xfrm>
              <a:off x="10063809" y="1930440"/>
              <a:ext cx="1721581" cy="52401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lang="en-US" altLang="zh-CN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预答辩结果录入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10063809" y="2425779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预答辩结束后，预答辩秘书按照预答辩会议结果录入信息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预答辩结果需要录入：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预答辩委员会提出的问题与建议；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录入预答辩结果；</a:t>
              </a:r>
              <a:endPara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just"/>
              <a:endParaRPr lang="en-US" altLang="zh-CN" sz="9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10055564" y="4515715"/>
              <a:ext cx="1729815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ym typeface="+mn-ea"/>
                </a:rPr>
                <a:t>操作人：</a:t>
              </a:r>
              <a:r>
                <a:rPr lang="zh-CN" altLang="en-US" sz="1000" dirty="0">
                  <a:sym typeface="+mn-ea"/>
                </a:rPr>
                <a:t>预答辩秘书</a:t>
              </a:r>
              <a:endParaRPr lang="zh-CN" altLang="en-US" sz="1000" dirty="0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7485088" y="1678858"/>
            <a:ext cx="1124360" cy="3524329"/>
            <a:chOff x="12192000" y="1930438"/>
            <a:chExt cx="1725038" cy="2979005"/>
          </a:xfrm>
        </p:grpSpPr>
        <p:sp>
          <p:nvSpPr>
            <p:cNvPr id="91" name="矩形 90"/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提交论文花脸稿、终稿和预答辩审批表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2" name="矩形 91"/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学生按照预答辩专家意见修改论文后，于“预答辩申报”菜单下进行有待提交材料的申报操作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提报材料包括：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1.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论文花脸稿；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2.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论文终稿；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3.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上传签完字的预答辩审批表；</a:t>
              </a:r>
              <a:endPara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algn="just"/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4.</a:t>
              </a:r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学生</a:t>
              </a:r>
              <a:r>
                <a:rPr lang="zh-CN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修改情况说明。</a:t>
              </a:r>
              <a:endParaRPr lang="zh-CN" altLang="en-US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ym typeface="+mn-ea"/>
                </a:rPr>
                <a:t>操作人：</a:t>
              </a:r>
              <a:r>
                <a:rPr lang="zh-CN" altLang="en-US" sz="1000" dirty="0">
                  <a:sym typeface="+mn-ea"/>
                </a:rPr>
                <a:t>学生</a:t>
              </a:r>
              <a:endParaRPr lang="zh-CN" altLang="en-US" sz="1000" dirty="0"/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8828156" y="1678860"/>
            <a:ext cx="1124360" cy="3524329"/>
            <a:chOff x="12192000" y="1930438"/>
            <a:chExt cx="1725038" cy="2979005"/>
          </a:xfrm>
        </p:grpSpPr>
        <p:sp>
          <p:nvSpPr>
            <p:cNvPr id="95" name="矩形 94"/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导师审核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导师需要审核学生提交的论文花脸稿、终稿和预答辩审批表中的修改情况说明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如果审核被驳回，学生可以重新编辑后再次提交申请审核</a:t>
              </a:r>
              <a:endParaRPr lang="zh-CN" altLang="en-US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ym typeface="+mn-ea"/>
                </a:rPr>
                <a:t>操作人：导师</a:t>
              </a:r>
              <a:endParaRPr lang="zh-CN" altLang="en-US" sz="1000" dirty="0"/>
            </a:p>
          </p:txBody>
        </p:sp>
      </p:grpSp>
      <p:cxnSp>
        <p:nvCxnSpPr>
          <p:cNvPr id="98" name="直接箭头连接符 97"/>
          <p:cNvCxnSpPr/>
          <p:nvPr/>
        </p:nvCxnSpPr>
        <p:spPr>
          <a:xfrm flipV="1">
            <a:off x="5338794" y="1248470"/>
            <a:ext cx="0" cy="4546493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组合 98"/>
          <p:cNvGrpSpPr/>
          <p:nvPr/>
        </p:nvGrpSpPr>
        <p:grpSpPr>
          <a:xfrm>
            <a:off x="4785308" y="1684096"/>
            <a:ext cx="1123451" cy="3490489"/>
            <a:chOff x="7654936" y="1930440"/>
            <a:chExt cx="1723643" cy="2950401"/>
          </a:xfrm>
        </p:grpSpPr>
        <p:sp>
          <p:nvSpPr>
            <p:cNvPr id="100" name="矩形 99"/>
            <p:cNvSpPr/>
            <p:nvPr/>
          </p:nvSpPr>
          <p:spPr>
            <a:xfrm>
              <a:off x="7656998" y="1930440"/>
              <a:ext cx="1721581" cy="5240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预答辩信息审核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7656998" y="2425779"/>
              <a:ext cx="1721581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预答辩组创建后需要“研究生秘书进行审核”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审核通过后的状态变更为“待结果录入”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如果审核被驳回，预答辩秘书可重新编辑再次申请审核</a:t>
              </a:r>
              <a:endParaRPr lang="en-US" altLang="zh-CN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7654936" y="4515715"/>
              <a:ext cx="1721580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/>
                <a:t>操作人：研究生秘书</a:t>
              </a:r>
              <a:endParaRPr lang="zh-CN" altLang="en-US" sz="1000" dirty="0"/>
            </a:p>
          </p:txBody>
        </p:sp>
      </p:grpSp>
      <p:cxnSp>
        <p:nvCxnSpPr>
          <p:cNvPr id="104" name="直接连接符 103"/>
          <p:cNvCxnSpPr/>
          <p:nvPr/>
        </p:nvCxnSpPr>
        <p:spPr>
          <a:xfrm>
            <a:off x="5345972" y="1248470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8031070" y="1297383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矩形 109"/>
          <p:cNvSpPr/>
          <p:nvPr/>
        </p:nvSpPr>
        <p:spPr>
          <a:xfrm>
            <a:off x="1971337" y="1519915"/>
            <a:ext cx="1359915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114" name="组合 113"/>
          <p:cNvGrpSpPr/>
          <p:nvPr/>
        </p:nvGrpSpPr>
        <p:grpSpPr>
          <a:xfrm>
            <a:off x="10157255" y="1678860"/>
            <a:ext cx="1124360" cy="3524329"/>
            <a:chOff x="12192000" y="1930438"/>
            <a:chExt cx="1725038" cy="2979005"/>
          </a:xfrm>
        </p:grpSpPr>
        <p:sp>
          <p:nvSpPr>
            <p:cNvPr id="115" name="矩形 114"/>
            <p:cNvSpPr/>
            <p:nvPr/>
          </p:nvSpPr>
          <p:spPr>
            <a:xfrm>
              <a:off x="12192000" y="1930438"/>
              <a:ext cx="1721581" cy="52401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主管院长审核</a:t>
              </a:r>
              <a:endPara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6" name="矩形 115"/>
            <p:cNvSpPr/>
            <p:nvPr/>
          </p:nvSpPr>
          <p:spPr>
            <a:xfrm>
              <a:off x="12197443" y="2454454"/>
              <a:ext cx="1716138" cy="2088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预答辩结果录入后，主管院长进行审核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如果审核被驳回，研究生秘书可以重新编辑结果录入重新申请审核</a:t>
              </a:r>
              <a:endParaRPr lang="zh-CN" altLang="en-US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r>
                <a:rPr lang="zh-CN" altLang="en-US" sz="9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审核通过后，本次预答辩流程结束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just"/>
              <a:endParaRPr lang="en-US" altLang="zh-CN" sz="9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7" name="矩形 116"/>
            <p:cNvSpPr/>
            <p:nvPr/>
          </p:nvSpPr>
          <p:spPr>
            <a:xfrm>
              <a:off x="12192000" y="4544317"/>
              <a:ext cx="1725038" cy="3651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000" dirty="0">
                  <a:sym typeface="+mn-ea"/>
                </a:rPr>
                <a:t>操作人：主管院长</a:t>
              </a:r>
              <a:endParaRPr lang="zh-CN" altLang="en-US" sz="1000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76992" y="1629812"/>
            <a:ext cx="331897" cy="278857"/>
            <a:chOff x="48079" y="1618382"/>
            <a:chExt cx="335301" cy="278857"/>
          </a:xfrm>
        </p:grpSpPr>
        <p:sp>
          <p:nvSpPr>
            <p:cNvPr id="5" name="直角三角形 4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4" name="文本框 123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①</a:t>
              </a:r>
              <a:endParaRPr lang="zh-CN" altLang="en-US" sz="900" dirty="0"/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2026800" y="1632193"/>
            <a:ext cx="331897" cy="276476"/>
            <a:chOff x="48079" y="1620763"/>
            <a:chExt cx="335301" cy="276476"/>
          </a:xfrm>
        </p:grpSpPr>
        <p:sp>
          <p:nvSpPr>
            <p:cNvPr id="126" name="直角三角形 125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7" name="文本框 126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②</a:t>
              </a:r>
              <a:endParaRPr lang="zh-CN" altLang="en-US" sz="900" dirty="0"/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3371315" y="1638719"/>
            <a:ext cx="331897" cy="278857"/>
            <a:chOff x="48079" y="1618382"/>
            <a:chExt cx="335301" cy="278857"/>
          </a:xfrm>
        </p:grpSpPr>
        <p:sp>
          <p:nvSpPr>
            <p:cNvPr id="129" name="直角三角形 128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0" name="文本框 129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③</a:t>
              </a:r>
              <a:endParaRPr lang="zh-CN" altLang="en-US" sz="900" dirty="0"/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4720094" y="1637507"/>
            <a:ext cx="331897" cy="276476"/>
            <a:chOff x="48079" y="1620763"/>
            <a:chExt cx="335301" cy="276476"/>
          </a:xfrm>
        </p:grpSpPr>
        <p:sp>
          <p:nvSpPr>
            <p:cNvPr id="132" name="直角三角形 131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3" name="文本框 132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④</a:t>
              </a:r>
              <a:endParaRPr lang="zh-CN" altLang="en-US" sz="900" dirty="0"/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6067833" y="1638764"/>
            <a:ext cx="331897" cy="278857"/>
            <a:chOff x="48079" y="1618382"/>
            <a:chExt cx="335301" cy="278857"/>
          </a:xfrm>
        </p:grpSpPr>
        <p:sp>
          <p:nvSpPr>
            <p:cNvPr id="138" name="直角三角形 137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9" name="文本框 138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⑤</a:t>
              </a:r>
              <a:endParaRPr lang="zh-CN" altLang="en-US" sz="900" dirty="0"/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7414211" y="1632452"/>
            <a:ext cx="331897" cy="276476"/>
            <a:chOff x="48079" y="1620763"/>
            <a:chExt cx="335301" cy="276476"/>
          </a:xfrm>
        </p:grpSpPr>
        <p:sp>
          <p:nvSpPr>
            <p:cNvPr id="141" name="直角三角形 140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2" name="文本框 141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⑥</a:t>
              </a:r>
              <a:endParaRPr lang="zh-CN" altLang="en-US" sz="900" dirty="0"/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8762417" y="1631576"/>
            <a:ext cx="331897" cy="278857"/>
            <a:chOff x="48079" y="1618382"/>
            <a:chExt cx="335301" cy="278857"/>
          </a:xfrm>
        </p:grpSpPr>
        <p:sp>
          <p:nvSpPr>
            <p:cNvPr id="144" name="直角三角形 143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5" name="文本框 144"/>
            <p:cNvSpPr txBox="1"/>
            <p:nvPr/>
          </p:nvSpPr>
          <p:spPr>
            <a:xfrm>
              <a:off x="48079" y="1618382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⑦</a:t>
              </a:r>
              <a:endParaRPr lang="zh-CN" altLang="en-US" sz="900" dirty="0"/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10094874" y="1631576"/>
            <a:ext cx="331897" cy="276476"/>
            <a:chOff x="48079" y="1620763"/>
            <a:chExt cx="335301" cy="276476"/>
          </a:xfrm>
        </p:grpSpPr>
        <p:sp>
          <p:nvSpPr>
            <p:cNvPr id="147" name="直角三角形 146"/>
            <p:cNvSpPr/>
            <p:nvPr/>
          </p:nvSpPr>
          <p:spPr>
            <a:xfrm rot="5400000">
              <a:off x="140510" y="1654368"/>
              <a:ext cx="225452" cy="260289"/>
            </a:xfrm>
            <a:prstGeom prst="rt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48" name="文本框 147"/>
            <p:cNvSpPr txBox="1"/>
            <p:nvPr/>
          </p:nvSpPr>
          <p:spPr>
            <a:xfrm>
              <a:off x="48079" y="1620763"/>
              <a:ext cx="263211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⑧</a:t>
              </a:r>
              <a:endParaRPr lang="zh-CN" altLang="en-US" sz="900" dirty="0"/>
            </a:p>
          </p:txBody>
        </p:sp>
      </p:grpSp>
      <p:cxnSp>
        <p:nvCxnSpPr>
          <p:cNvPr id="105" name="直接连接符 104"/>
          <p:cNvCxnSpPr/>
          <p:nvPr/>
        </p:nvCxnSpPr>
        <p:spPr>
          <a:xfrm>
            <a:off x="9368690" y="5889880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>
            <a:off x="1304616" y="5833391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>
            <a:off x="3995741" y="5851452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>
            <a:off x="6681572" y="5857857"/>
            <a:ext cx="1345104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矩形 171"/>
          <p:cNvSpPr/>
          <p:nvPr/>
        </p:nvSpPr>
        <p:spPr>
          <a:xfrm>
            <a:off x="3331962" y="1535400"/>
            <a:ext cx="1328746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73" name="矩形 172"/>
          <p:cNvSpPr/>
          <p:nvPr/>
        </p:nvSpPr>
        <p:spPr>
          <a:xfrm>
            <a:off x="6019791" y="1517108"/>
            <a:ext cx="1328746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75" name="矩形 174"/>
          <p:cNvSpPr/>
          <p:nvPr/>
        </p:nvSpPr>
        <p:spPr>
          <a:xfrm>
            <a:off x="7356589" y="1528001"/>
            <a:ext cx="1328746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76" name="矩形 175"/>
          <p:cNvSpPr/>
          <p:nvPr/>
        </p:nvSpPr>
        <p:spPr>
          <a:xfrm>
            <a:off x="8684418" y="1528001"/>
            <a:ext cx="1328746" cy="3944139"/>
          </a:xfrm>
          <a:prstGeom prst="rect">
            <a:avLst/>
          </a:prstGeom>
          <a:noFill/>
          <a:ln w="57150"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COMMONDATA" val="eyJoZGlkIjoiYjAxZjAyZGE5MWU1MTI2N2VlYWY4ZTExMDBlMzdjMTA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695</Words>
  <Application>WPS 演示</Application>
  <PresentationFormat>宽屏</PresentationFormat>
  <Paragraphs>105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苹方 常规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骏谚</cp:lastModifiedBy>
  <cp:revision>192</cp:revision>
  <dcterms:created xsi:type="dcterms:W3CDTF">2019-06-19T02:08:00Z</dcterms:created>
  <dcterms:modified xsi:type="dcterms:W3CDTF">2022-05-06T02:49:30Z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F923E2EAAD414B6FA8783258C65E008B</vt:lpwstr>
  </property>
</Properties>
</file>